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Lst>
  <p:sldSz cx="12192000" cy="6858000"/>
  <p:notesSz cx="6858000" cy="9144000"/>
  <p:defaultTextStyle>
    <a:defPPr>
      <a:defRPr lang="lt-L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A3D"/>
    <a:srgbClr val="1A3D7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116" d="100"/>
          <a:sy n="116" d="100"/>
        </p:scale>
        <p:origin x="138" y="312"/>
      </p:cViewPr>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6"/>
          <p:cNvPicPr>
            <a:picLocks noChangeAspect="1"/>
          </p:cNvPicPr>
          <p:nvPr userDrawn="1"/>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6"/>
          <p:cNvPicPr>
            <a:picLocks noChangeAspect="1"/>
          </p:cNvPicPr>
          <p:nvPr userDrawn="1"/>
        </p:nvPicPr>
        <p:blipFill>
          <a:blip r:embed="rId2"/>
          <a:srcRect t="3123"/>
          <a:stretch>
            <a:fillRect/>
          </a:stretch>
        </p:blipFill>
        <p:spPr bwMode="auto">
          <a:xfrm>
            <a:off x="0" y="0"/>
            <a:ext cx="12192000" cy="6643688"/>
          </a:xfrm>
          <a:prstGeom prst="rect">
            <a:avLst/>
          </a:prstGeom>
          <a:noFill/>
          <a:ln w="9525">
            <a:noFill/>
            <a:miter lim="800000"/>
            <a:headEnd/>
            <a:tailEnd/>
          </a:ln>
        </p:spPr>
      </p:pic>
      <p:pic>
        <p:nvPicPr>
          <p:cNvPr id="3" name="Picture 7"/>
          <p:cNvPicPr>
            <a:picLocks noChangeAspect="1"/>
          </p:cNvPicPr>
          <p:nvPr userDrawn="1"/>
        </p:nvPicPr>
        <p:blipFill>
          <a:blip r:embed="rId3"/>
          <a:srcRect l="11136" t="19104" r="10182" b="19588"/>
          <a:stretch>
            <a:fillRect/>
          </a:stretch>
        </p:blipFill>
        <p:spPr bwMode="auto">
          <a:xfrm>
            <a:off x="9704388" y="5387975"/>
            <a:ext cx="1493837" cy="731838"/>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2" name="Picture 6"/>
          <p:cNvPicPr>
            <a:picLocks noChangeAspect="1"/>
          </p:cNvPicPr>
          <p:nvPr userDrawn="1"/>
        </p:nvPicPr>
        <p:blipFill>
          <a:blip r:embed="rId2"/>
          <a:srcRect t="3123"/>
          <a:stretch>
            <a:fillRect/>
          </a:stretch>
        </p:blipFill>
        <p:spPr bwMode="auto">
          <a:xfrm>
            <a:off x="0" y="0"/>
            <a:ext cx="12192000" cy="6643688"/>
          </a:xfrm>
          <a:prstGeom prst="rect">
            <a:avLst/>
          </a:prstGeom>
          <a:noFill/>
          <a:ln w="9525">
            <a:noFill/>
            <a:miter lim="800000"/>
            <a:headEnd/>
            <a:tailEnd/>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2" name="Picture 6"/>
          <p:cNvPicPr>
            <a:picLocks noChangeAspect="1"/>
          </p:cNvPicPr>
          <p:nvPr userDrawn="1"/>
        </p:nvPicPr>
        <p:blipFill>
          <a:blip r:embed="rId2"/>
          <a:srcRect l="-7178" t="6281" r="7178" b="33363"/>
          <a:stretch>
            <a:fillRect/>
          </a:stretch>
        </p:blipFill>
        <p:spPr bwMode="auto">
          <a:xfrm>
            <a:off x="0" y="904875"/>
            <a:ext cx="12192000" cy="5953125"/>
          </a:xfrm>
          <a:prstGeom prst="rect">
            <a:avLst/>
          </a:prstGeom>
          <a:noFill/>
          <a:ln w="9525">
            <a:noFill/>
            <a:miter lim="800000"/>
            <a:headEnd/>
            <a:tailEnd/>
          </a:ln>
        </p:spPr>
      </p:pic>
      <p:sp>
        <p:nvSpPr>
          <p:cNvPr id="3" name="Rectangle 7"/>
          <p:cNvSpPr/>
          <p:nvPr userDrawn="1"/>
        </p:nvSpPr>
        <p:spPr>
          <a:xfrm>
            <a:off x="0" y="0"/>
            <a:ext cx="12192000" cy="6858000"/>
          </a:xfrm>
          <a:prstGeom prst="rect">
            <a:avLst/>
          </a:prstGeom>
          <a:gradFill flip="none" rotWithShape="1">
            <a:gsLst>
              <a:gs pos="3400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lt-LT"/>
          </a:p>
        </p:txBody>
      </p:sp>
      <p:sp>
        <p:nvSpPr>
          <p:cNvPr id="4" name="Rectangle 8"/>
          <p:cNvSpPr/>
          <p:nvPr userDrawn="1"/>
        </p:nvSpPr>
        <p:spPr>
          <a:xfrm flipH="1">
            <a:off x="-1" y="0"/>
            <a:ext cx="12192000" cy="6858000"/>
          </a:xfrm>
          <a:prstGeom prst="rect">
            <a:avLst/>
          </a:prstGeom>
          <a:gradFill flip="none" rotWithShape="1">
            <a:gsLst>
              <a:gs pos="34000">
                <a:schemeClr val="bg1"/>
              </a:gs>
              <a:gs pos="100000">
                <a:schemeClr val="bg1">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lt-LT"/>
          </a:p>
        </p:txBody>
      </p:sp>
      <p:pic>
        <p:nvPicPr>
          <p:cNvPr id="5" name="Picture 9"/>
          <p:cNvPicPr>
            <a:picLocks noChangeAspect="1"/>
          </p:cNvPicPr>
          <p:nvPr userDrawn="1"/>
        </p:nvPicPr>
        <p:blipFill>
          <a:blip r:embed="rId3"/>
          <a:srcRect l="11136" t="19104" r="10182" b="19588"/>
          <a:stretch>
            <a:fillRect/>
          </a:stretch>
        </p:blipFill>
        <p:spPr bwMode="auto">
          <a:xfrm>
            <a:off x="9704388" y="538163"/>
            <a:ext cx="1493837" cy="733425"/>
          </a:xfrm>
          <a:prstGeom prst="rect">
            <a:avLst/>
          </a:prstGeom>
          <a:noFill/>
          <a:ln w="9525">
            <a:noFill/>
            <a:miter lim="800000"/>
            <a:headEnd/>
            <a:tailEnd/>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 name="Picture 6"/>
          <p:cNvPicPr>
            <a:picLocks noChangeAspect="1"/>
          </p:cNvPicPr>
          <p:nvPr userDrawn="1"/>
        </p:nvPicPr>
        <p:blipFill>
          <a:blip r:embed="rId2"/>
          <a:srcRect l="7178" t="6281" r="-7178" b="33363"/>
          <a:stretch>
            <a:fillRect/>
          </a:stretch>
        </p:blipFill>
        <p:spPr bwMode="auto">
          <a:xfrm>
            <a:off x="0" y="904875"/>
            <a:ext cx="12192000" cy="5953125"/>
          </a:xfrm>
          <a:prstGeom prst="rect">
            <a:avLst/>
          </a:prstGeom>
          <a:noFill/>
          <a:ln w="9525">
            <a:noFill/>
            <a:miter lim="800000"/>
            <a:headEnd/>
            <a:tailEnd/>
          </a:ln>
        </p:spPr>
      </p:pic>
      <p:sp>
        <p:nvSpPr>
          <p:cNvPr id="3" name="Rectangle 7"/>
          <p:cNvSpPr/>
          <p:nvPr userDrawn="1"/>
        </p:nvSpPr>
        <p:spPr>
          <a:xfrm>
            <a:off x="0" y="0"/>
            <a:ext cx="12192000" cy="6858000"/>
          </a:xfrm>
          <a:prstGeom prst="rect">
            <a:avLst/>
          </a:prstGeom>
          <a:gradFill flip="none" rotWithShape="1">
            <a:gsLst>
              <a:gs pos="3400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lt-LT"/>
          </a:p>
        </p:txBody>
      </p:sp>
      <p:sp>
        <p:nvSpPr>
          <p:cNvPr id="4" name="Rectangle 3"/>
          <p:cNvSpPr/>
          <p:nvPr userDrawn="1"/>
        </p:nvSpPr>
        <p:spPr>
          <a:xfrm>
            <a:off x="0" y="0"/>
            <a:ext cx="12192000" cy="6858000"/>
          </a:xfrm>
          <a:prstGeom prst="rect">
            <a:avLst/>
          </a:prstGeom>
          <a:gradFill flip="none" rotWithShape="1">
            <a:gsLst>
              <a:gs pos="34000">
                <a:schemeClr val="bg1"/>
              </a:gs>
              <a:gs pos="100000">
                <a:schemeClr val="bg1">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lt-LT"/>
          </a:p>
        </p:txBody>
      </p:sp>
      <p:pic>
        <p:nvPicPr>
          <p:cNvPr id="5" name="Picture 4"/>
          <p:cNvPicPr>
            <a:picLocks noChangeAspect="1"/>
          </p:cNvPicPr>
          <p:nvPr userDrawn="1"/>
        </p:nvPicPr>
        <p:blipFill>
          <a:blip r:embed="rId3"/>
          <a:srcRect l="11136" t="19104" r="10182" b="19588"/>
          <a:stretch>
            <a:fillRect/>
          </a:stretch>
        </p:blipFill>
        <p:spPr bwMode="auto">
          <a:xfrm>
            <a:off x="9704388" y="538163"/>
            <a:ext cx="1493837" cy="733425"/>
          </a:xfrm>
          <a:prstGeom prst="rect">
            <a:avLst/>
          </a:prstGeom>
          <a:noFill/>
          <a:ln w="9525">
            <a:noFill/>
            <a:miter lim="800000"/>
            <a:headEnd/>
            <a:tailEnd/>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grpSp>
        <p:nvGrpSpPr>
          <p:cNvPr id="2" name="Group 1"/>
          <p:cNvGrpSpPr>
            <a:grpSpLocks/>
          </p:cNvGrpSpPr>
          <p:nvPr userDrawn="1"/>
        </p:nvGrpSpPr>
        <p:grpSpPr bwMode="auto">
          <a:xfrm>
            <a:off x="0" y="0"/>
            <a:ext cx="12192000" cy="6858000"/>
            <a:chOff x="0" y="0"/>
            <a:chExt cx="12192000" cy="6858000"/>
          </a:xfrm>
        </p:grpSpPr>
        <p:pic>
          <p:nvPicPr>
            <p:cNvPr id="3" name="Picture 6"/>
            <p:cNvPicPr>
              <a:picLocks noChangeAspect="1"/>
            </p:cNvPicPr>
            <p:nvPr userDrawn="1"/>
          </p:nvPicPr>
          <p:blipFill>
            <a:blip r:embed="rId2"/>
            <a:srcRect l="-7178" t="6281" r="7178" b="33363"/>
            <a:stretch>
              <a:fillRect/>
            </a:stretch>
          </p:blipFill>
          <p:spPr bwMode="auto">
            <a:xfrm flipH="1" flipV="1">
              <a:off x="0" y="0"/>
              <a:ext cx="12191999" cy="5953432"/>
            </a:xfrm>
            <a:prstGeom prst="rect">
              <a:avLst/>
            </a:prstGeom>
            <a:noFill/>
            <a:ln w="9525">
              <a:noFill/>
              <a:miter lim="800000"/>
              <a:headEnd/>
              <a:tailEnd/>
            </a:ln>
          </p:spPr>
        </p:pic>
        <p:sp>
          <p:nvSpPr>
            <p:cNvPr id="4" name="Rectangle 7"/>
            <p:cNvSpPr/>
            <p:nvPr userDrawn="1"/>
          </p:nvSpPr>
          <p:spPr>
            <a:xfrm flipV="1">
              <a:off x="0" y="0"/>
              <a:ext cx="12192000" cy="6858000"/>
            </a:xfrm>
            <a:prstGeom prst="rect">
              <a:avLst/>
            </a:prstGeom>
            <a:gradFill flip="none" rotWithShape="1">
              <a:gsLst>
                <a:gs pos="40000">
                  <a:schemeClr val="bg1"/>
                </a:gs>
                <a:gs pos="100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lt-LT"/>
            </a:p>
          </p:txBody>
        </p:sp>
      </p:grpSp>
      <p:pic>
        <p:nvPicPr>
          <p:cNvPr id="5" name="Picture 4"/>
          <p:cNvPicPr>
            <a:picLocks noChangeAspect="1"/>
          </p:cNvPicPr>
          <p:nvPr userDrawn="1"/>
        </p:nvPicPr>
        <p:blipFill>
          <a:blip r:embed="rId3"/>
          <a:srcRect l="11136" t="19104" r="10182" b="19588"/>
          <a:stretch>
            <a:fillRect/>
          </a:stretch>
        </p:blipFill>
        <p:spPr bwMode="auto">
          <a:xfrm>
            <a:off x="9704388" y="538163"/>
            <a:ext cx="1493837" cy="733425"/>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ntakd.lrv.lt/lt/subjektu-veiklos-prieziura/prekyba-alkoholiu-nuo-2018-m-sausio-1-d/reklama"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4"/>
          <p:cNvPicPr>
            <a:picLocks noChangeAspect="1"/>
          </p:cNvPicPr>
          <p:nvPr/>
        </p:nvPicPr>
        <p:blipFill>
          <a:blip r:embed="rId2"/>
          <a:srcRect l="11136" t="19104" r="10182" b="19588"/>
          <a:stretch>
            <a:fillRect/>
          </a:stretch>
        </p:blipFill>
        <p:spPr bwMode="auto">
          <a:xfrm>
            <a:off x="4110038" y="2168525"/>
            <a:ext cx="4149725" cy="2033588"/>
          </a:xfrm>
          <a:prstGeom prst="rect">
            <a:avLst/>
          </a:prstGeom>
          <a:noFill/>
          <a:ln w="9525">
            <a:noFill/>
            <a:miter lim="800000"/>
            <a:headEnd/>
            <a:tailEnd/>
          </a:ln>
        </p:spPr>
      </p:pic>
      <p:sp>
        <p:nvSpPr>
          <p:cNvPr id="8194" name="TextBox 5"/>
          <p:cNvSpPr txBox="1">
            <a:spLocks noChangeArrowheads="1"/>
          </p:cNvSpPr>
          <p:nvPr/>
        </p:nvSpPr>
        <p:spPr bwMode="auto">
          <a:xfrm>
            <a:off x="792163" y="4552950"/>
            <a:ext cx="10607675" cy="1458913"/>
          </a:xfrm>
          <a:prstGeom prst="rect">
            <a:avLst/>
          </a:prstGeom>
          <a:noFill/>
          <a:ln w="9525">
            <a:noFill/>
            <a:miter lim="800000"/>
            <a:headEnd/>
            <a:tailEnd/>
          </a:ln>
        </p:spPr>
        <p:txBody>
          <a:bodyPr>
            <a:spAutoFit/>
          </a:bodyPr>
          <a:lstStyle/>
          <a:p>
            <a:pPr algn="ctr"/>
            <a:r>
              <a:rPr lang="lt-LT" sz="2400" b="1">
                <a:solidFill>
                  <a:srgbClr val="1A3D76"/>
                </a:solidFill>
                <a:latin typeface="Times New Roman" pitchFamily="18" charset="0"/>
                <a:cs typeface="Times New Roman" pitchFamily="18" charset="0"/>
              </a:rPr>
              <a:t>PREKYBA ALKOHOLINIAIS GĖRIMAIS LAUKE,</a:t>
            </a:r>
          </a:p>
          <a:p>
            <a:pPr algn="ctr">
              <a:lnSpc>
                <a:spcPct val="90000"/>
              </a:lnSpc>
            </a:pPr>
            <a:r>
              <a:rPr lang="lt-LT" sz="4000" b="1">
                <a:solidFill>
                  <a:srgbClr val="008A3D"/>
                </a:solidFill>
                <a:latin typeface="Times New Roman" pitchFamily="18" charset="0"/>
                <a:cs typeface="Times New Roman" pitchFamily="18" charset="0"/>
              </a:rPr>
              <a:t>40</a:t>
            </a:r>
            <a:r>
              <a:rPr lang="lt-LT" b="1">
                <a:solidFill>
                  <a:srgbClr val="008A3D"/>
                </a:solidFill>
                <a:latin typeface="Times New Roman" pitchFamily="18" charset="0"/>
                <a:cs typeface="Times New Roman" pitchFamily="18" charset="0"/>
              </a:rPr>
              <a:t> </a:t>
            </a:r>
            <a:r>
              <a:rPr lang="lt-LT" sz="2400" b="1">
                <a:solidFill>
                  <a:srgbClr val="008A3D"/>
                </a:solidFill>
                <a:latin typeface="Times New Roman" pitchFamily="18" charset="0"/>
                <a:cs typeface="Times New Roman" pitchFamily="18" charset="0"/>
              </a:rPr>
              <a:t>METRŲ ATSTUMU</a:t>
            </a:r>
          </a:p>
          <a:p>
            <a:pPr algn="ctr">
              <a:lnSpc>
                <a:spcPct val="120000"/>
              </a:lnSpc>
            </a:pPr>
            <a:r>
              <a:rPr lang="lt-LT" sz="2400" b="1">
                <a:solidFill>
                  <a:srgbClr val="1A3D76"/>
                </a:solidFill>
                <a:latin typeface="Times New Roman" pitchFamily="18" charset="0"/>
                <a:cs typeface="Times New Roman" pitchFamily="18" charset="0"/>
              </a:rPr>
              <a:t>NUO STACIONARIOSIOS VIEŠOJO MAITINIMO VIETOS</a:t>
            </a: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extBox 1"/>
          <p:cNvSpPr txBox="1">
            <a:spLocks noChangeArrowheads="1"/>
          </p:cNvSpPr>
          <p:nvPr/>
        </p:nvSpPr>
        <p:spPr bwMode="auto">
          <a:xfrm>
            <a:off x="2193925" y="2898775"/>
            <a:ext cx="8131175" cy="1630363"/>
          </a:xfrm>
          <a:prstGeom prst="rect">
            <a:avLst/>
          </a:prstGeom>
          <a:noFill/>
          <a:ln w="9525">
            <a:noFill/>
            <a:miter lim="800000"/>
            <a:headEnd/>
            <a:tailEnd/>
          </a:ln>
        </p:spPr>
        <p:txBody>
          <a:bodyPr>
            <a:spAutoFit/>
          </a:bodyPr>
          <a:lstStyle/>
          <a:p>
            <a:pPr algn="just"/>
            <a:r>
              <a:rPr lang="lt-LT" sz="2000" b="1">
                <a:solidFill>
                  <a:srgbClr val="1A3D76"/>
                </a:solidFill>
                <a:latin typeface="Times New Roman" pitchFamily="18" charset="0"/>
                <a:cs typeface="Times New Roman" pitchFamily="18" charset="0"/>
              </a:rPr>
              <a:t>Alkoholio kontrolės įstatymas numato, kad ūkio subjektai, prekiaujantys alkoholiniais gėrimais stacionariosiose viešojo maitinimo vietose, gali aptarnauti pirkėjus lauko sąlygomis ne didesniu kaip 40 metrų atstumu nuo stacionariosios viešojo maitinimo vietos įrengtose aptarnavimo vietose (zonose) be papildomos licencijos.</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Box 1"/>
          <p:cNvSpPr txBox="1">
            <a:spLocks noChangeArrowheads="1"/>
          </p:cNvSpPr>
          <p:nvPr/>
        </p:nvSpPr>
        <p:spPr bwMode="auto">
          <a:xfrm>
            <a:off x="858838" y="617538"/>
            <a:ext cx="7138987" cy="461962"/>
          </a:xfrm>
          <a:prstGeom prst="rect">
            <a:avLst/>
          </a:prstGeom>
          <a:noFill/>
          <a:ln w="9525">
            <a:noFill/>
            <a:miter lim="800000"/>
            <a:headEnd/>
            <a:tailEnd/>
          </a:ln>
        </p:spPr>
        <p:txBody>
          <a:bodyPr>
            <a:spAutoFit/>
          </a:bodyPr>
          <a:lstStyle/>
          <a:p>
            <a:r>
              <a:rPr lang="lt-LT" sz="2400" b="1">
                <a:solidFill>
                  <a:srgbClr val="1A3D76"/>
                </a:solidFill>
                <a:latin typeface="Calibri" pitchFamily="34" charset="0"/>
              </a:rPr>
              <a:t>Norėdamas pasinaudoti šia teise ūkio subjektas:</a:t>
            </a:r>
          </a:p>
        </p:txBody>
      </p:sp>
      <p:sp>
        <p:nvSpPr>
          <p:cNvPr id="3" name="TextBox 2"/>
          <p:cNvSpPr txBox="1"/>
          <p:nvPr/>
        </p:nvSpPr>
        <p:spPr>
          <a:xfrm>
            <a:off x="1150938" y="4398963"/>
            <a:ext cx="2693987" cy="646112"/>
          </a:xfrm>
          <a:prstGeom prst="rect">
            <a:avLst/>
          </a:prstGeom>
          <a:noFill/>
        </p:spPr>
        <p:txBody>
          <a:bodyPr>
            <a:spAutoFit/>
          </a:bodyPr>
          <a:lstStyle/>
          <a:p>
            <a:pPr fontAlgn="auto">
              <a:spcBef>
                <a:spcPts val="0"/>
              </a:spcBef>
              <a:spcAft>
                <a:spcPts val="0"/>
              </a:spcAft>
              <a:defRPr/>
            </a:pPr>
            <a:r>
              <a:rPr lang="it-IT" b="1" dirty="0">
                <a:solidFill>
                  <a:srgbClr val="1A3D76"/>
                </a:solidFill>
                <a:latin typeface="+mn-lt"/>
                <a:cs typeface="Times New Roman" panose="02020603050405020304" pitchFamily="18" charset="0"/>
              </a:rPr>
              <a:t>1.  </a:t>
            </a:r>
            <a:r>
              <a:rPr lang="it-IT" dirty="0">
                <a:solidFill>
                  <a:schemeClr val="tx1">
                    <a:lumMod val="75000"/>
                    <a:lumOff val="25000"/>
                  </a:schemeClr>
                </a:solidFill>
                <a:latin typeface="Times New Roman" panose="02020603050405020304" pitchFamily="18" charset="0"/>
                <a:cs typeface="Times New Roman" panose="02020603050405020304" pitchFamily="18" charset="0"/>
              </a:rPr>
              <a:t>Turi turėti stacionarią viešojo maitinimo vietą.</a:t>
            </a:r>
            <a:endParaRPr lang="lt-LT"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797425" y="4398963"/>
            <a:ext cx="2578100" cy="923925"/>
          </a:xfrm>
          <a:prstGeom prst="rect">
            <a:avLst/>
          </a:prstGeom>
          <a:noFill/>
        </p:spPr>
        <p:txBody>
          <a:bodyPr>
            <a:spAutoFit/>
          </a:bodyPr>
          <a:lstStyle/>
          <a:p>
            <a:pPr fontAlgn="auto">
              <a:spcBef>
                <a:spcPts val="0"/>
              </a:spcBef>
              <a:spcAft>
                <a:spcPts val="0"/>
              </a:spcAft>
              <a:defRPr/>
            </a:pPr>
            <a:r>
              <a:rPr lang="lt-LT" b="1" dirty="0">
                <a:solidFill>
                  <a:srgbClr val="1A3D76"/>
                </a:solidFill>
                <a:latin typeface="+mn-lt"/>
                <a:cs typeface="Times New Roman" panose="02020603050405020304" pitchFamily="18" charset="0"/>
              </a:rPr>
              <a:t>2</a:t>
            </a:r>
            <a:r>
              <a:rPr lang="lt-LT" dirty="0">
                <a:solidFill>
                  <a:schemeClr val="tx1">
                    <a:lumMod val="75000"/>
                    <a:lumOff val="25000"/>
                  </a:schemeClr>
                </a:solidFill>
                <a:latin typeface="Times New Roman" panose="02020603050405020304" pitchFamily="18" charset="0"/>
                <a:cs typeface="Times New Roman" panose="02020603050405020304" pitchFamily="18" charset="0"/>
              </a:rPr>
              <a:t>.  Joje realiai vykdyti mažmeninę prekybą alkoholiniais gėrimais.</a:t>
            </a:r>
          </a:p>
        </p:txBody>
      </p:sp>
      <p:sp>
        <p:nvSpPr>
          <p:cNvPr id="5" name="TextBox 4"/>
          <p:cNvSpPr txBox="1"/>
          <p:nvPr/>
        </p:nvSpPr>
        <p:spPr>
          <a:xfrm>
            <a:off x="8189913" y="4398963"/>
            <a:ext cx="3532187" cy="1476375"/>
          </a:xfrm>
          <a:prstGeom prst="rect">
            <a:avLst/>
          </a:prstGeom>
          <a:noFill/>
        </p:spPr>
        <p:txBody>
          <a:bodyPr>
            <a:spAutoFit/>
          </a:bodyPr>
          <a:lstStyle/>
          <a:p>
            <a:pPr fontAlgn="auto">
              <a:spcBef>
                <a:spcPts val="0"/>
              </a:spcBef>
              <a:spcAft>
                <a:spcPts val="0"/>
              </a:spcAft>
              <a:defRPr/>
            </a:pPr>
            <a:r>
              <a:rPr lang="lt-LT" b="1" dirty="0">
                <a:solidFill>
                  <a:srgbClr val="1A3D76"/>
                </a:solidFill>
                <a:latin typeface="+mn-lt"/>
                <a:cs typeface="Times New Roman" panose="02020603050405020304" pitchFamily="18" charset="0"/>
              </a:rPr>
              <a:t>3. </a:t>
            </a:r>
            <a:r>
              <a:rPr lang="lt-LT" dirty="0">
                <a:solidFill>
                  <a:schemeClr val="tx1">
                    <a:lumMod val="75000"/>
                    <a:lumOff val="25000"/>
                  </a:schemeClr>
                </a:solidFill>
                <a:latin typeface="Times New Roman" panose="02020603050405020304" pitchFamily="18" charset="0"/>
                <a:cs typeface="Times New Roman" panose="02020603050405020304" pitchFamily="18" charset="0"/>
              </a:rPr>
              <a:t>Gavus savivaldybės leidimą prekiauti viešojoje vietoje (kiekvienos savivaldybės nustatyta tvarka), jeigu toks leidimas yra reikalingas</a:t>
            </a:r>
            <a:r>
              <a:rPr lang="lt-LT" dirty="0">
                <a:solidFill>
                  <a:srgbClr val="008A3D"/>
                </a:solidFill>
                <a:latin typeface="Times New Roman" panose="02020603050405020304" pitchFamily="18" charset="0"/>
                <a:cs typeface="Times New Roman" panose="02020603050405020304" pitchFamily="18" charset="0"/>
              </a:rPr>
              <a:t>*</a:t>
            </a:r>
          </a:p>
        </p:txBody>
      </p:sp>
      <p:sp>
        <p:nvSpPr>
          <p:cNvPr id="6" name="TextBox 5"/>
          <p:cNvSpPr txBox="1"/>
          <p:nvPr/>
        </p:nvSpPr>
        <p:spPr>
          <a:xfrm>
            <a:off x="658813" y="6211888"/>
            <a:ext cx="10855325" cy="646112"/>
          </a:xfrm>
          <a:prstGeom prst="rect">
            <a:avLst/>
          </a:prstGeom>
          <a:noFill/>
        </p:spPr>
        <p:txBody>
          <a:bodyPr>
            <a:spAutoFit/>
          </a:bodyPr>
          <a:lstStyle/>
          <a:p>
            <a:pPr fontAlgn="auto">
              <a:spcBef>
                <a:spcPts val="0"/>
              </a:spcBef>
              <a:spcAft>
                <a:spcPts val="0"/>
              </a:spcAft>
              <a:defRPr/>
            </a:pPr>
            <a:r>
              <a:rPr lang="lt-LT" sz="1200" dirty="0">
                <a:solidFill>
                  <a:srgbClr val="008A3D"/>
                </a:solidFill>
                <a:latin typeface="+mn-lt"/>
                <a:cs typeface="+mn-cs"/>
              </a:rPr>
              <a:t>*</a:t>
            </a:r>
            <a:r>
              <a:rPr lang="lt-LT" sz="1200" dirty="0">
                <a:latin typeface="+mn-lt"/>
                <a:cs typeface="+mn-cs"/>
              </a:rPr>
              <a:t> </a:t>
            </a:r>
            <a:r>
              <a:rPr lang="lt-LT" sz="1200" dirty="0">
                <a:solidFill>
                  <a:schemeClr val="tx1">
                    <a:lumMod val="75000"/>
                    <a:lumOff val="25000"/>
                  </a:schemeClr>
                </a:solidFill>
                <a:latin typeface="Times New Roman" panose="02020603050405020304" pitchFamily="18" charset="0"/>
                <a:cs typeface="Times New Roman" panose="02020603050405020304" pitchFamily="18" charset="0"/>
              </a:rPr>
              <a:t>Pasinaudoti teise aptarnauti pirkėjus lauko sąlygomis ne didesniu kaip 40 metrų atstumu nuo stacionariosios viešojo maitinimo vietos įrengtose aptarnavimo vietose (zonose) ūkio subjektai neturi teisės tais atvejais, kai savivaldybės taryba nustato mažesnį atstumą arba uždraudžia prekybą alkoholiniais gėrimais lauko sąlygomis.</a:t>
            </a:r>
          </a:p>
          <a:p>
            <a:pPr fontAlgn="auto">
              <a:spcBef>
                <a:spcPts val="0"/>
              </a:spcBef>
              <a:spcAft>
                <a:spcPts val="0"/>
              </a:spcAft>
              <a:defRPr/>
            </a:pPr>
            <a:endParaRPr lang="lt-LT" sz="1200" dirty="0">
              <a:solidFill>
                <a:schemeClr val="tx1">
                  <a:lumMod val="75000"/>
                  <a:lumOff val="25000"/>
                </a:schemeClr>
              </a:solidFill>
              <a:latin typeface="+mn-lt"/>
              <a:cs typeface="+mn-cs"/>
            </a:endParaRPr>
          </a:p>
        </p:txBody>
      </p:sp>
      <p:pic>
        <p:nvPicPr>
          <p:cNvPr id="10246" name="Picture 6"/>
          <p:cNvPicPr>
            <a:picLocks noChangeAspect="1"/>
          </p:cNvPicPr>
          <p:nvPr/>
        </p:nvPicPr>
        <p:blipFill>
          <a:blip r:embed="rId2"/>
          <a:srcRect/>
          <a:stretch>
            <a:fillRect/>
          </a:stretch>
        </p:blipFill>
        <p:spPr bwMode="auto">
          <a:xfrm>
            <a:off x="766763" y="2246313"/>
            <a:ext cx="3055937" cy="1939925"/>
          </a:xfrm>
          <a:prstGeom prst="rect">
            <a:avLst/>
          </a:prstGeom>
          <a:noFill/>
          <a:ln w="9525">
            <a:noFill/>
            <a:miter lim="800000"/>
            <a:headEnd/>
            <a:tailEnd/>
          </a:ln>
        </p:spPr>
      </p:pic>
      <p:pic>
        <p:nvPicPr>
          <p:cNvPr id="10247" name="Picture 7"/>
          <p:cNvPicPr>
            <a:picLocks noChangeAspect="1"/>
          </p:cNvPicPr>
          <p:nvPr/>
        </p:nvPicPr>
        <p:blipFill>
          <a:blip r:embed="rId3"/>
          <a:srcRect/>
          <a:stretch>
            <a:fillRect/>
          </a:stretch>
        </p:blipFill>
        <p:spPr bwMode="auto">
          <a:xfrm>
            <a:off x="5180013" y="2092325"/>
            <a:ext cx="1482725" cy="2033588"/>
          </a:xfrm>
          <a:prstGeom prst="rect">
            <a:avLst/>
          </a:prstGeom>
          <a:noFill/>
          <a:ln w="9525">
            <a:noFill/>
            <a:miter lim="800000"/>
            <a:headEnd/>
            <a:tailEnd/>
          </a:ln>
        </p:spPr>
      </p:pic>
      <p:pic>
        <p:nvPicPr>
          <p:cNvPr id="10248" name="Picture 8"/>
          <p:cNvPicPr>
            <a:picLocks noChangeAspect="1"/>
          </p:cNvPicPr>
          <p:nvPr/>
        </p:nvPicPr>
        <p:blipFill>
          <a:blip r:embed="rId4"/>
          <a:srcRect/>
          <a:stretch>
            <a:fillRect/>
          </a:stretch>
        </p:blipFill>
        <p:spPr bwMode="auto">
          <a:xfrm>
            <a:off x="8520113" y="2092325"/>
            <a:ext cx="1482725" cy="2033588"/>
          </a:xfrm>
          <a:prstGeom prst="rect">
            <a:avLst/>
          </a:prstGeom>
          <a:noFill/>
          <a:ln w="9525">
            <a:noFill/>
            <a:miter lim="800000"/>
            <a:headEnd/>
            <a:tailEnd/>
          </a:ln>
        </p:spPr>
      </p:pic>
      <p:sp>
        <p:nvSpPr>
          <p:cNvPr id="10249" name="TextBox 9"/>
          <p:cNvSpPr txBox="1">
            <a:spLocks noChangeArrowheads="1"/>
          </p:cNvSpPr>
          <p:nvPr/>
        </p:nvSpPr>
        <p:spPr bwMode="auto">
          <a:xfrm>
            <a:off x="4168775" y="2522538"/>
            <a:ext cx="519113" cy="1016000"/>
          </a:xfrm>
          <a:prstGeom prst="rect">
            <a:avLst/>
          </a:prstGeom>
          <a:noFill/>
          <a:ln w="9525">
            <a:noFill/>
            <a:miter lim="800000"/>
            <a:headEnd/>
            <a:tailEnd/>
          </a:ln>
        </p:spPr>
        <p:txBody>
          <a:bodyPr>
            <a:spAutoFit/>
          </a:bodyPr>
          <a:lstStyle/>
          <a:p>
            <a:r>
              <a:rPr lang="lt-LT" sz="6000" b="1">
                <a:solidFill>
                  <a:srgbClr val="008A3D"/>
                </a:solidFill>
                <a:latin typeface="Calibri" pitchFamily="34" charset="0"/>
              </a:rPr>
              <a:t>+</a:t>
            </a:r>
          </a:p>
        </p:txBody>
      </p:sp>
      <p:sp>
        <p:nvSpPr>
          <p:cNvPr id="10250" name="TextBox 10"/>
          <p:cNvSpPr txBox="1">
            <a:spLocks noChangeArrowheads="1"/>
          </p:cNvSpPr>
          <p:nvPr/>
        </p:nvSpPr>
        <p:spPr bwMode="auto">
          <a:xfrm>
            <a:off x="7332663" y="2522538"/>
            <a:ext cx="517525" cy="1016000"/>
          </a:xfrm>
          <a:prstGeom prst="rect">
            <a:avLst/>
          </a:prstGeom>
          <a:noFill/>
          <a:ln w="9525">
            <a:noFill/>
            <a:miter lim="800000"/>
            <a:headEnd/>
            <a:tailEnd/>
          </a:ln>
        </p:spPr>
        <p:txBody>
          <a:bodyPr>
            <a:spAutoFit/>
          </a:bodyPr>
          <a:lstStyle/>
          <a:p>
            <a:r>
              <a:rPr lang="lt-LT" sz="6000" b="1">
                <a:solidFill>
                  <a:srgbClr val="008A3D"/>
                </a:solidFill>
                <a:latin typeface="Calibri" pitchFamily="34" charset="0"/>
              </a:rPr>
              <a:t>+</a:t>
            </a:r>
          </a:p>
        </p:txBody>
      </p:sp>
      <p:cxnSp>
        <p:nvCxnSpPr>
          <p:cNvPr id="13" name="Straight Connector 12"/>
          <p:cNvCxnSpPr/>
          <p:nvPr/>
        </p:nvCxnSpPr>
        <p:spPr>
          <a:xfrm>
            <a:off x="4308475" y="4398963"/>
            <a:ext cx="0" cy="1358900"/>
          </a:xfrm>
          <a:prstGeom prst="line">
            <a:avLst/>
          </a:prstGeom>
          <a:ln w="28575">
            <a:solidFill>
              <a:srgbClr val="008A3D"/>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7702550" y="4398963"/>
            <a:ext cx="0" cy="1358900"/>
          </a:xfrm>
          <a:prstGeom prst="line">
            <a:avLst/>
          </a:prstGeom>
          <a:ln w="28575">
            <a:solidFill>
              <a:srgbClr val="008A3D"/>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1"/>
          <p:cNvSpPr txBox="1">
            <a:spLocks noChangeArrowheads="1"/>
          </p:cNvSpPr>
          <p:nvPr/>
        </p:nvSpPr>
        <p:spPr bwMode="auto">
          <a:xfrm>
            <a:off x="1125538" y="631825"/>
            <a:ext cx="7137400" cy="460375"/>
          </a:xfrm>
          <a:prstGeom prst="rect">
            <a:avLst/>
          </a:prstGeom>
          <a:noFill/>
          <a:ln w="9525">
            <a:noFill/>
            <a:miter lim="800000"/>
            <a:headEnd/>
            <a:tailEnd/>
          </a:ln>
        </p:spPr>
        <p:txBody>
          <a:bodyPr>
            <a:spAutoFit/>
          </a:bodyPr>
          <a:lstStyle/>
          <a:p>
            <a:r>
              <a:rPr lang="lt-LT" sz="2400" b="1">
                <a:solidFill>
                  <a:srgbClr val="1A3D76"/>
                </a:solidFill>
                <a:latin typeface="Calibri" pitchFamily="34" charset="0"/>
              </a:rPr>
              <a:t>40 metrų atstumas:</a:t>
            </a:r>
          </a:p>
        </p:txBody>
      </p:sp>
      <p:sp>
        <p:nvSpPr>
          <p:cNvPr id="3" name="TextBox 2"/>
          <p:cNvSpPr txBox="1"/>
          <p:nvPr/>
        </p:nvSpPr>
        <p:spPr>
          <a:xfrm>
            <a:off x="7864475" y="2584450"/>
            <a:ext cx="2693988" cy="1200150"/>
          </a:xfrm>
          <a:prstGeom prst="rect">
            <a:avLst/>
          </a:prstGeom>
          <a:noFill/>
        </p:spPr>
        <p:txBody>
          <a:bodyPr>
            <a:spAutoFit/>
          </a:bodyPr>
          <a:lstStyle/>
          <a:p>
            <a:pPr fontAlgn="auto">
              <a:spcBef>
                <a:spcPts val="0"/>
              </a:spcBef>
              <a:spcAft>
                <a:spcPts val="0"/>
              </a:spcAft>
              <a:defRPr/>
            </a:pPr>
            <a:r>
              <a:rPr lang="pt-BR" b="1" dirty="0">
                <a:solidFill>
                  <a:srgbClr val="1A3D76"/>
                </a:solidFill>
                <a:latin typeface="+mn-lt"/>
                <a:cs typeface="Times New Roman" panose="02020603050405020304" pitchFamily="18" charset="0"/>
              </a:rPr>
              <a:t>1.  </a:t>
            </a:r>
            <a:r>
              <a:rPr lang="pt-BR" dirty="0">
                <a:solidFill>
                  <a:schemeClr val="tx1">
                    <a:lumMod val="75000"/>
                    <a:lumOff val="25000"/>
                  </a:schemeClr>
                </a:solidFill>
                <a:latin typeface="Times New Roman" panose="02020603050405020304" pitchFamily="18" charset="0"/>
                <a:ea typeface="Tahoma" panose="020B0604030504040204" pitchFamily="34" charset="0"/>
                <a:cs typeface="Times New Roman" panose="02020603050405020304" pitchFamily="18" charset="0"/>
              </a:rPr>
              <a:t>Matuojamas nuo viešojo maitinimo vietos patalpos perimetro aplinkui.</a:t>
            </a:r>
            <a:endParaRPr lang="lt-LT" dirty="0">
              <a:solidFill>
                <a:schemeClr val="tx1">
                  <a:lumMod val="75000"/>
                  <a:lumOff val="25000"/>
                </a:schemeClr>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11267" name="Picture 6"/>
          <p:cNvPicPr>
            <a:picLocks noChangeAspect="1"/>
          </p:cNvPicPr>
          <p:nvPr/>
        </p:nvPicPr>
        <p:blipFill>
          <a:blip r:embed="rId2"/>
          <a:srcRect/>
          <a:stretch>
            <a:fillRect/>
          </a:stretch>
        </p:blipFill>
        <p:spPr bwMode="auto">
          <a:xfrm>
            <a:off x="1039813" y="1855788"/>
            <a:ext cx="5943600" cy="370681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Box 1"/>
          <p:cNvSpPr txBox="1">
            <a:spLocks noChangeArrowheads="1"/>
          </p:cNvSpPr>
          <p:nvPr/>
        </p:nvSpPr>
        <p:spPr bwMode="auto">
          <a:xfrm>
            <a:off x="2290763" y="639763"/>
            <a:ext cx="7137400" cy="461962"/>
          </a:xfrm>
          <a:prstGeom prst="rect">
            <a:avLst/>
          </a:prstGeom>
          <a:noFill/>
          <a:ln w="9525">
            <a:noFill/>
            <a:miter lim="800000"/>
            <a:headEnd/>
            <a:tailEnd/>
          </a:ln>
        </p:spPr>
        <p:txBody>
          <a:bodyPr>
            <a:spAutoFit/>
          </a:bodyPr>
          <a:lstStyle/>
          <a:p>
            <a:r>
              <a:rPr lang="lt-LT" sz="2400" b="1">
                <a:solidFill>
                  <a:srgbClr val="1A3D76"/>
                </a:solidFill>
                <a:latin typeface="Calibri" pitchFamily="34" charset="0"/>
              </a:rPr>
              <a:t>40 metrų atstumas:</a:t>
            </a:r>
          </a:p>
        </p:txBody>
      </p:sp>
      <p:sp>
        <p:nvSpPr>
          <p:cNvPr id="3" name="TextBox 2"/>
          <p:cNvSpPr txBox="1"/>
          <p:nvPr/>
        </p:nvSpPr>
        <p:spPr>
          <a:xfrm>
            <a:off x="8402638" y="3052763"/>
            <a:ext cx="3262312" cy="1477962"/>
          </a:xfrm>
          <a:prstGeom prst="rect">
            <a:avLst/>
          </a:prstGeom>
          <a:noFill/>
        </p:spPr>
        <p:txBody>
          <a:bodyPr>
            <a:spAutoFit/>
          </a:bodyPr>
          <a:lstStyle/>
          <a:p>
            <a:pPr fontAlgn="auto">
              <a:spcBef>
                <a:spcPts val="0"/>
              </a:spcBef>
              <a:spcAft>
                <a:spcPts val="0"/>
              </a:spcAft>
              <a:defRPr/>
            </a:pPr>
            <a:r>
              <a:rPr lang="lt-LT" b="1" dirty="0">
                <a:solidFill>
                  <a:srgbClr val="1A3D76"/>
                </a:solidFill>
                <a:latin typeface="+mn-lt"/>
                <a:cs typeface="Times New Roman" panose="02020603050405020304" pitchFamily="18" charset="0"/>
              </a:rPr>
              <a:t>2. </a:t>
            </a:r>
            <a:r>
              <a:rPr lang="lt-LT" dirty="0">
                <a:solidFill>
                  <a:schemeClr val="tx1">
                    <a:lumMod val="75000"/>
                    <a:lumOff val="25000"/>
                  </a:schemeClr>
                </a:solidFill>
                <a:latin typeface="Times New Roman" panose="02020603050405020304" pitchFamily="18" charset="0"/>
                <a:cs typeface="Times New Roman" panose="02020603050405020304" pitchFamily="18" charset="0"/>
              </a:rPr>
              <a:t>Jei viešojo maitinimo vieta yra pastato „viduje“, tai 40 metrų atstumas taip pat matuojamas nuo viešojo maitinimo vietos patalpos perimetro aplinkui.</a:t>
            </a:r>
            <a:endParaRPr lang="lt-LT" dirty="0">
              <a:solidFill>
                <a:schemeClr val="tx1">
                  <a:lumMod val="75000"/>
                  <a:lumOff val="25000"/>
                </a:schemeClr>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12291" name="Picture 3"/>
          <p:cNvPicPr>
            <a:picLocks noChangeAspect="1"/>
          </p:cNvPicPr>
          <p:nvPr/>
        </p:nvPicPr>
        <p:blipFill>
          <a:blip r:embed="rId2"/>
          <a:srcRect/>
          <a:stretch>
            <a:fillRect/>
          </a:stretch>
        </p:blipFill>
        <p:spPr bwMode="auto">
          <a:xfrm>
            <a:off x="723900" y="2216150"/>
            <a:ext cx="7143750" cy="36449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1"/>
          <p:cNvSpPr txBox="1">
            <a:spLocks noChangeArrowheads="1"/>
          </p:cNvSpPr>
          <p:nvPr/>
        </p:nvSpPr>
        <p:spPr bwMode="auto">
          <a:xfrm>
            <a:off x="2006600" y="631825"/>
            <a:ext cx="7137400" cy="460375"/>
          </a:xfrm>
          <a:prstGeom prst="rect">
            <a:avLst/>
          </a:prstGeom>
          <a:noFill/>
          <a:ln w="9525">
            <a:noFill/>
            <a:miter lim="800000"/>
            <a:headEnd/>
            <a:tailEnd/>
          </a:ln>
        </p:spPr>
        <p:txBody>
          <a:bodyPr>
            <a:spAutoFit/>
          </a:bodyPr>
          <a:lstStyle/>
          <a:p>
            <a:r>
              <a:rPr lang="lt-LT" sz="2400" b="1">
                <a:solidFill>
                  <a:srgbClr val="1A3D76"/>
                </a:solidFill>
                <a:latin typeface="Calibri" pitchFamily="34" charset="0"/>
              </a:rPr>
              <a:t>40 metrų atstumas:</a:t>
            </a:r>
          </a:p>
        </p:txBody>
      </p:sp>
      <p:sp>
        <p:nvSpPr>
          <p:cNvPr id="3" name="TextBox 2"/>
          <p:cNvSpPr txBox="1"/>
          <p:nvPr/>
        </p:nvSpPr>
        <p:spPr>
          <a:xfrm>
            <a:off x="7586663" y="2962275"/>
            <a:ext cx="3913187" cy="1754188"/>
          </a:xfrm>
          <a:prstGeom prst="rect">
            <a:avLst/>
          </a:prstGeom>
          <a:noFill/>
        </p:spPr>
        <p:txBody>
          <a:bodyPr>
            <a:spAutoFit/>
          </a:bodyPr>
          <a:lstStyle/>
          <a:p>
            <a:pPr fontAlgn="auto">
              <a:spcBef>
                <a:spcPts val="0"/>
              </a:spcBef>
              <a:spcAft>
                <a:spcPts val="0"/>
              </a:spcAft>
              <a:defRPr/>
            </a:pPr>
            <a:r>
              <a:rPr lang="lt-LT" b="1" dirty="0">
                <a:solidFill>
                  <a:srgbClr val="1A3D76"/>
                </a:solidFill>
                <a:latin typeface="+mn-lt"/>
                <a:cs typeface="Times New Roman" panose="02020603050405020304" pitchFamily="18" charset="0"/>
              </a:rPr>
              <a:t>3. </a:t>
            </a:r>
            <a:r>
              <a:rPr lang="lt-LT" dirty="0">
                <a:solidFill>
                  <a:schemeClr val="tx1">
                    <a:lumMod val="75000"/>
                    <a:lumOff val="25000"/>
                  </a:schemeClr>
                </a:solidFill>
                <a:latin typeface="Times New Roman" panose="02020603050405020304" pitchFamily="18" charset="0"/>
                <a:cs typeface="Times New Roman" panose="02020603050405020304" pitchFamily="18" charset="0"/>
              </a:rPr>
              <a:t>Jei viešojo maitinimo vieta yra antrame ar aukštesniame aukšte, atstumas taip pat matuojamas nuo jos patalpų perimetro aplinkui. Pirkėjų aptarnavimas šiuo atveju galimas balkonuose, terasose ar pan.</a:t>
            </a:r>
          </a:p>
        </p:txBody>
      </p:sp>
      <p:pic>
        <p:nvPicPr>
          <p:cNvPr id="13315" name="Picture 3"/>
          <p:cNvPicPr>
            <a:picLocks noChangeAspect="1"/>
          </p:cNvPicPr>
          <p:nvPr/>
        </p:nvPicPr>
        <p:blipFill>
          <a:blip r:embed="rId2"/>
          <a:srcRect/>
          <a:stretch>
            <a:fillRect/>
          </a:stretch>
        </p:blipFill>
        <p:spPr bwMode="auto">
          <a:xfrm>
            <a:off x="1381125" y="2295525"/>
            <a:ext cx="5376863" cy="3365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
          <p:cNvSpPr txBox="1">
            <a:spLocks noChangeArrowheads="1"/>
          </p:cNvSpPr>
          <p:nvPr/>
        </p:nvSpPr>
        <p:spPr bwMode="auto">
          <a:xfrm>
            <a:off x="808038" y="639763"/>
            <a:ext cx="7137400" cy="461962"/>
          </a:xfrm>
          <a:prstGeom prst="rect">
            <a:avLst/>
          </a:prstGeom>
          <a:noFill/>
          <a:ln w="9525">
            <a:noFill/>
            <a:miter lim="800000"/>
            <a:headEnd/>
            <a:tailEnd/>
          </a:ln>
        </p:spPr>
        <p:txBody>
          <a:bodyPr>
            <a:spAutoFit/>
          </a:bodyPr>
          <a:lstStyle/>
          <a:p>
            <a:r>
              <a:rPr lang="lt-LT" sz="2400" b="1">
                <a:solidFill>
                  <a:srgbClr val="1A3D76"/>
                </a:solidFill>
                <a:latin typeface="Calibri" pitchFamily="34" charset="0"/>
              </a:rPr>
              <a:t>40 metrų atstumu ūkio subjektai turi teisę </a:t>
            </a:r>
          </a:p>
        </p:txBody>
      </p:sp>
      <p:sp>
        <p:nvSpPr>
          <p:cNvPr id="3" name="TextBox 2"/>
          <p:cNvSpPr txBox="1"/>
          <p:nvPr/>
        </p:nvSpPr>
        <p:spPr>
          <a:xfrm>
            <a:off x="6326188" y="1876425"/>
            <a:ext cx="5041900" cy="3754438"/>
          </a:xfrm>
          <a:prstGeom prst="rect">
            <a:avLst/>
          </a:prstGeom>
          <a:noFill/>
        </p:spPr>
        <p:txBody>
          <a:bodyPr>
            <a:spAutoFit/>
          </a:bodyPr>
          <a:lstStyle/>
          <a:p>
            <a:pPr fontAlgn="auto">
              <a:spcBef>
                <a:spcPts val="1200"/>
              </a:spcBef>
              <a:spcAft>
                <a:spcPts val="0"/>
              </a:spcAft>
              <a:defRPr/>
            </a:pPr>
            <a:r>
              <a:rPr lang="lt-LT" sz="1600" b="1" dirty="0">
                <a:solidFill>
                  <a:srgbClr val="1A3D76"/>
                </a:solidFill>
                <a:latin typeface="+mn-lt"/>
                <a:cs typeface="Times New Roman" panose="02020603050405020304" pitchFamily="18" charset="0"/>
              </a:rPr>
              <a:t>1. </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Įrengti </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alkoholinių gėrimų laikymo ir išdavimo vietą (prekystalis, baro lentynos ar pan.) be atskiros licencijos ar maisto tvarkymo subjekto patvirtinimo pažymėjimo</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a:t>
            </a:r>
          </a:p>
          <a:p>
            <a:pPr fontAlgn="auto">
              <a:spcBef>
                <a:spcPts val="1200"/>
              </a:spcBef>
              <a:spcAft>
                <a:spcPts val="0"/>
              </a:spcAft>
              <a:defRPr/>
            </a:pPr>
            <a:r>
              <a:rPr lang="lt-LT" sz="1600" b="1" dirty="0">
                <a:solidFill>
                  <a:srgbClr val="1A3D76"/>
                </a:solidFill>
                <a:latin typeface="+mn-lt"/>
                <a:cs typeface="Times New Roman" panose="02020603050405020304" pitchFamily="18" charset="0"/>
              </a:rPr>
              <a:t>2. </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Įrengti </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kasos aparatą Lietuvos Respublikos Vyriausybės nustatyta tvarka.</a:t>
            </a:r>
          </a:p>
          <a:p>
            <a:pPr fontAlgn="auto">
              <a:spcBef>
                <a:spcPts val="1200"/>
              </a:spcBef>
              <a:spcAft>
                <a:spcPts val="0"/>
              </a:spcAft>
              <a:defRPr/>
            </a:pPr>
            <a:r>
              <a:rPr lang="lt-LT" sz="1600" b="1" dirty="0">
                <a:solidFill>
                  <a:srgbClr val="1A3D76"/>
                </a:solidFill>
                <a:latin typeface="+mn-lt"/>
                <a:cs typeface="Times New Roman" panose="02020603050405020304" pitchFamily="18" charset="0"/>
              </a:rPr>
              <a:t>3</a:t>
            </a:r>
            <a:r>
              <a:rPr lang="lt-LT" sz="1600" b="1" dirty="0">
                <a:solidFill>
                  <a:srgbClr val="1A3D76"/>
                </a:solidFill>
                <a:latin typeface="+mn-lt"/>
                <a:cs typeface="Times New Roman" panose="02020603050405020304" pitchFamily="18" charset="0"/>
              </a:rPr>
              <a:t>. </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Laikyti, pilstyti, išduoti padavėjams ir parduoti klientams alkoholinius gėrimus, kuriais prekiauti leidžia stacionarios viešojo maitinimo vietos licencija, laikydamiesi licencijoje ir kituose teisės aktuose nustatytų prekybos laiko, būdo ir kt. apribojimų</a:t>
            </a:r>
            <a:r>
              <a:rPr lang="lt-LT" sz="1600" dirty="0">
                <a:solidFill>
                  <a:srgbClr val="008A3D"/>
                </a:solidFill>
                <a:latin typeface="Times New Roman" panose="02020603050405020304" pitchFamily="18" charset="0"/>
                <a:cs typeface="Times New Roman" panose="02020603050405020304" pitchFamily="18" charset="0"/>
              </a:rPr>
              <a:t>**</a:t>
            </a:r>
          </a:p>
          <a:p>
            <a:pPr fontAlgn="auto">
              <a:spcBef>
                <a:spcPts val="1200"/>
              </a:spcBef>
              <a:spcAft>
                <a:spcPts val="0"/>
              </a:spcAft>
              <a:defRPr/>
            </a:pPr>
            <a:r>
              <a:rPr lang="lt-LT" sz="1600" b="1" dirty="0">
                <a:solidFill>
                  <a:srgbClr val="1A3D76"/>
                </a:solidFill>
                <a:latin typeface="+mn-lt"/>
                <a:cs typeface="Times New Roman" panose="02020603050405020304" pitchFamily="18" charset="0"/>
              </a:rPr>
              <a:t>4. </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Pateikti leidžiamą informaciją apie alkoholinius gėrimus (</a:t>
            </a:r>
            <a:r>
              <a:rPr lang="lt-LT" sz="1600" i="1" dirty="0">
                <a:solidFill>
                  <a:srgbClr val="008A3D"/>
                </a:solidFill>
                <a:latin typeface="Times New Roman" panose="02020603050405020304" pitchFamily="18" charset="0"/>
                <a:cs typeface="Times New Roman" panose="02020603050405020304" pitchFamily="18" charset="0"/>
                <a:hlinkClick r:id="rId2"/>
              </a:rPr>
              <a:t>nuoroda</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 kuriais prekiauti suteikia teisę turima viešojo maitinimo vietos licencija</a:t>
            </a:r>
            <a:r>
              <a:rPr lang="lt-LT" sz="1600" dirty="0">
                <a:solidFill>
                  <a:schemeClr val="tx1">
                    <a:lumMod val="75000"/>
                    <a:lumOff val="25000"/>
                  </a:schemeClr>
                </a:solidFill>
                <a:latin typeface="Times New Roman" panose="02020603050405020304" pitchFamily="18" charset="0"/>
                <a:cs typeface="Times New Roman" panose="02020603050405020304" pitchFamily="18" charset="0"/>
              </a:rPr>
              <a:t>.</a:t>
            </a:r>
            <a:endParaRPr lang="lt-LT" sz="1600" dirty="0">
              <a:solidFill>
                <a:schemeClr val="tx1">
                  <a:lumMod val="75000"/>
                  <a:lumOff val="25000"/>
                </a:schemeClr>
              </a:solidFill>
              <a:latin typeface="+mn-lt"/>
              <a:cs typeface="Times New Roman" panose="02020603050405020304" pitchFamily="18" charset="0"/>
            </a:endParaRPr>
          </a:p>
        </p:txBody>
      </p:sp>
      <p:sp>
        <p:nvSpPr>
          <p:cNvPr id="4" name="TextBox 3"/>
          <p:cNvSpPr txBox="1"/>
          <p:nvPr/>
        </p:nvSpPr>
        <p:spPr>
          <a:xfrm>
            <a:off x="584200" y="6151563"/>
            <a:ext cx="10941050" cy="460375"/>
          </a:xfrm>
          <a:prstGeom prst="rect">
            <a:avLst/>
          </a:prstGeom>
          <a:noFill/>
        </p:spPr>
        <p:txBody>
          <a:bodyPr>
            <a:spAutoFit/>
          </a:bodyPr>
          <a:lstStyle/>
          <a:p>
            <a:pPr fontAlgn="auto">
              <a:spcBef>
                <a:spcPts val="1200"/>
              </a:spcBef>
              <a:spcAft>
                <a:spcPts val="0"/>
              </a:spcAft>
              <a:defRPr/>
            </a:pPr>
            <a:r>
              <a:rPr lang="lt-LT" sz="1200" b="1" dirty="0">
                <a:solidFill>
                  <a:srgbClr val="008A3D"/>
                </a:solidFill>
                <a:latin typeface="+mn-lt"/>
                <a:cs typeface="Times New Roman" panose="02020603050405020304" pitchFamily="18" charset="0"/>
              </a:rPr>
              <a:t>** PASTABA: </a:t>
            </a:r>
            <a:r>
              <a:rPr lang="lt-LT" sz="1200" dirty="0">
                <a:solidFill>
                  <a:schemeClr val="tx1">
                    <a:lumMod val="75000"/>
                    <a:lumOff val="25000"/>
                  </a:schemeClr>
                </a:solidFill>
                <a:latin typeface="Times New Roman" panose="02020603050405020304" pitchFamily="18" charset="0"/>
                <a:cs typeface="Times New Roman" panose="02020603050405020304" pitchFamily="18" charset="0"/>
              </a:rPr>
              <a:t>aptarnauti pirkėjus prie lauko staliukų leidžiama ir didesniu atstumu nei 40 m., svarbu, kad alkoholinių gėrimų išdavimo klientams ar padavėjams vieta būtų įrengta lauke ne didesniu kaip 40 metrų atstumu nuo stacionariosios viešojo maitinimo vietos.</a:t>
            </a:r>
            <a:endParaRPr lang="lt-LT" sz="1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4340" name="Picture 4"/>
          <p:cNvPicPr>
            <a:picLocks noChangeAspect="1"/>
          </p:cNvPicPr>
          <p:nvPr/>
        </p:nvPicPr>
        <p:blipFill>
          <a:blip r:embed="rId3"/>
          <a:srcRect/>
          <a:stretch>
            <a:fillRect/>
          </a:stretch>
        </p:blipFill>
        <p:spPr bwMode="auto">
          <a:xfrm>
            <a:off x="895350" y="1690688"/>
            <a:ext cx="4821238" cy="412591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4"/>
          <p:cNvPicPr>
            <a:picLocks noChangeAspect="1"/>
          </p:cNvPicPr>
          <p:nvPr/>
        </p:nvPicPr>
        <p:blipFill>
          <a:blip r:embed="rId2"/>
          <a:srcRect l="11136" t="19104" r="10182" b="19588"/>
          <a:stretch>
            <a:fillRect/>
          </a:stretch>
        </p:blipFill>
        <p:spPr bwMode="auto">
          <a:xfrm>
            <a:off x="4110038" y="2168525"/>
            <a:ext cx="4149725" cy="2033588"/>
          </a:xfrm>
          <a:prstGeom prst="rect">
            <a:avLst/>
          </a:prstGeom>
          <a:noFill/>
          <a:ln w="9525">
            <a:noFill/>
            <a:miter lim="800000"/>
            <a:headEnd/>
            <a:tailEnd/>
          </a:ln>
        </p:spPr>
      </p:pic>
      <p:sp>
        <p:nvSpPr>
          <p:cNvPr id="15362" name="TextBox 5"/>
          <p:cNvSpPr txBox="1">
            <a:spLocks noChangeArrowheads="1"/>
          </p:cNvSpPr>
          <p:nvPr/>
        </p:nvSpPr>
        <p:spPr bwMode="auto">
          <a:xfrm>
            <a:off x="792163" y="4552950"/>
            <a:ext cx="10607675" cy="1458913"/>
          </a:xfrm>
          <a:prstGeom prst="rect">
            <a:avLst/>
          </a:prstGeom>
          <a:noFill/>
          <a:ln w="9525">
            <a:noFill/>
            <a:miter lim="800000"/>
            <a:headEnd/>
            <a:tailEnd/>
          </a:ln>
        </p:spPr>
        <p:txBody>
          <a:bodyPr>
            <a:spAutoFit/>
          </a:bodyPr>
          <a:lstStyle/>
          <a:p>
            <a:pPr algn="ctr"/>
            <a:r>
              <a:rPr lang="lt-LT" sz="2400" b="1">
                <a:solidFill>
                  <a:srgbClr val="1A3D76"/>
                </a:solidFill>
                <a:latin typeface="Times New Roman" pitchFamily="18" charset="0"/>
                <a:cs typeface="Times New Roman" pitchFamily="18" charset="0"/>
              </a:rPr>
              <a:t>PREKYBA ALKOHOLINIAIS GĖRIMAIS LAUKE,</a:t>
            </a:r>
          </a:p>
          <a:p>
            <a:pPr algn="ctr">
              <a:lnSpc>
                <a:spcPct val="90000"/>
              </a:lnSpc>
            </a:pPr>
            <a:r>
              <a:rPr lang="lt-LT" sz="4000" b="1">
                <a:solidFill>
                  <a:srgbClr val="008A3D"/>
                </a:solidFill>
                <a:latin typeface="Times New Roman" pitchFamily="18" charset="0"/>
                <a:cs typeface="Times New Roman" pitchFamily="18" charset="0"/>
              </a:rPr>
              <a:t>40</a:t>
            </a:r>
            <a:r>
              <a:rPr lang="lt-LT" b="1">
                <a:solidFill>
                  <a:srgbClr val="008A3D"/>
                </a:solidFill>
                <a:latin typeface="Times New Roman" pitchFamily="18" charset="0"/>
                <a:cs typeface="Times New Roman" pitchFamily="18" charset="0"/>
              </a:rPr>
              <a:t> </a:t>
            </a:r>
            <a:r>
              <a:rPr lang="lt-LT" sz="2400" b="1">
                <a:solidFill>
                  <a:srgbClr val="008A3D"/>
                </a:solidFill>
                <a:latin typeface="Times New Roman" pitchFamily="18" charset="0"/>
                <a:cs typeface="Times New Roman" pitchFamily="18" charset="0"/>
              </a:rPr>
              <a:t>METRŲ ATSTUMU</a:t>
            </a:r>
          </a:p>
          <a:p>
            <a:pPr algn="ctr">
              <a:lnSpc>
                <a:spcPct val="120000"/>
              </a:lnSpc>
            </a:pPr>
            <a:r>
              <a:rPr lang="lt-LT" sz="2400" b="1">
                <a:solidFill>
                  <a:srgbClr val="1A3D76"/>
                </a:solidFill>
                <a:latin typeface="Times New Roman" pitchFamily="18" charset="0"/>
                <a:cs typeface="Times New Roman" pitchFamily="18" charset="0"/>
              </a:rPr>
              <a:t>NUO STACIONARIOSIOS VIEŠOJO MAITINIMO VIETOS</a:t>
            </a: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TotalTime>
  <Words>390</Words>
  <Application>Microsoft Office PowerPoint</Application>
  <PresentationFormat>Pasirinktinai</PresentationFormat>
  <Paragraphs>26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Gražina G</dc:creator>
  <cp:lastModifiedBy>Gražina G</cp:lastModifiedBy>
  <cp:revision>28</cp:revision>
  <dcterms:created xsi:type="dcterms:W3CDTF">2018-04-09T14:24:46Z</dcterms:created>
  <dcterms:modified xsi:type="dcterms:W3CDTF">2018-04-10T06:27:48Z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C_AdditionalMakersMail">
    <vt:lpwstr> </vt:lpwstr>
  </property>
  <property fmtid="{D5CDD505-2E9C-101B-9397-08002B2CF9AE}" pid="3" name="DISC_Consignor">
    <vt:lpwstr> </vt:lpwstr>
  </property>
  <property fmtid="{D5CDD505-2E9C-101B-9397-08002B2CF9AE}" pid="4" name="DIScgiUrl">
    <vt:lpwstr>http://edvs.epaslaugos.lt/cs/idcplg</vt:lpwstr>
  </property>
  <property fmtid="{D5CDD505-2E9C-101B-9397-08002B2CF9AE}" pid="5" name="DISC_MainMakerMail">
    <vt:lpwstr> </vt:lpwstr>
  </property>
  <property fmtid="{D5CDD505-2E9C-101B-9397-08002B2CF9AE}" pid="6" name="DISdDocName">
    <vt:lpwstr>1173144</vt:lpwstr>
  </property>
  <property fmtid="{D5CDD505-2E9C-101B-9397-08002B2CF9AE}" pid="7" name="DISTaskPaneUrl">
    <vt:lpwstr>http://edvs.epaslaugos.lt/cs/idcplg?ClientControlled=DocMan&amp;coreContentOnly=1&amp;WebdavRequest=1&amp;IdcService=DOC_INFO&amp;dID=188478</vt:lpwstr>
  </property>
  <property fmtid="{D5CDD505-2E9C-101B-9397-08002B2CF9AE}" pid="8" name="DISC_AdditionalMakers">
    <vt:lpwstr> </vt:lpwstr>
  </property>
  <property fmtid="{D5CDD505-2E9C-101B-9397-08002B2CF9AE}" pid="9" name="DISC_AdditionalTutors">
    <vt:lpwstr> </vt:lpwstr>
  </property>
  <property fmtid="{D5CDD505-2E9C-101B-9397-08002B2CF9AE}" pid="10" name="DISC_SignersGroup">
    <vt:lpwstr> </vt:lpwstr>
  </property>
  <property fmtid="{D5CDD505-2E9C-101B-9397-08002B2CF9AE}" pid="11" name="DISC_OrgApprovers">
    <vt:lpwstr> </vt:lpwstr>
  </property>
  <property fmtid="{D5CDD505-2E9C-101B-9397-08002B2CF9AE}" pid="12" name="DISC_Signer">
    <vt:lpwstr> </vt:lpwstr>
  </property>
  <property fmtid="{D5CDD505-2E9C-101B-9397-08002B2CF9AE}" pid="13" name="DISC_MainMakerPhone">
    <vt:lpwstr> </vt:lpwstr>
  </property>
  <property fmtid="{D5CDD505-2E9C-101B-9397-08002B2CF9AE}" pid="14" name="DISC_AdditionalApproversMail">
    <vt:lpwstr> </vt:lpwstr>
  </property>
  <property fmtid="{D5CDD505-2E9C-101B-9397-08002B2CF9AE}" pid="15" name="DISidcName">
    <vt:lpwstr>edvsast1viisplocal16200</vt:lpwstr>
  </property>
  <property fmtid="{D5CDD505-2E9C-101B-9397-08002B2CF9AE}" pid="16" name="DISProperties">
    <vt:lpwstr>DISC_AdditionalMakersMail,DISC_Consignor,DIScgiUrl,DISC_MainMakerMail,DISdDocName,DISTaskPaneUrl,DISC_AdditionalMakers,DISC_AdditionalTutors,DISC_SignersGroup,DISC_OrgApprovers,DISC_Signer,DISC_MainMakerPhone,DISC_AdditionalApproversMail,DISidcName,DISC_A</vt:lpwstr>
  </property>
  <property fmtid="{D5CDD505-2E9C-101B-9397-08002B2CF9AE}" pid="17" name="DISC_AdditionalMakersPhone">
    <vt:lpwstr> </vt:lpwstr>
  </property>
  <property fmtid="{D5CDD505-2E9C-101B-9397-08002B2CF9AE}" pid="18" name="DISdUser">
    <vt:lpwstr>inga_j</vt:lpwstr>
  </property>
  <property fmtid="{D5CDD505-2E9C-101B-9397-08002B2CF9AE}" pid="19" name="DISC_AdditionalApprovers">
    <vt:lpwstr> </vt:lpwstr>
  </property>
  <property fmtid="{D5CDD505-2E9C-101B-9397-08002B2CF9AE}" pid="20" name="DISdID">
    <vt:lpwstr>188478</vt:lpwstr>
  </property>
  <property fmtid="{D5CDD505-2E9C-101B-9397-08002B2CF9AE}" pid="21" name="DISC_MainMaker">
    <vt:lpwstr> </vt:lpwstr>
  </property>
  <property fmtid="{D5CDD505-2E9C-101B-9397-08002B2CF9AE}" pid="22" name="DISC_TutorPhone">
    <vt:lpwstr> </vt:lpwstr>
  </property>
  <property fmtid="{D5CDD505-2E9C-101B-9397-08002B2CF9AE}" pid="23" name="DISC_AdditionalApproversPhone">
    <vt:lpwstr> </vt:lpwstr>
  </property>
  <property fmtid="{D5CDD505-2E9C-101B-9397-08002B2CF9AE}" pid="24" name="DISC_AdditionalTutorsMail">
    <vt:lpwstr> </vt:lpwstr>
  </property>
  <property fmtid="{D5CDD505-2E9C-101B-9397-08002B2CF9AE}" pid="25" name="DISC_AdditionalTutorsPhone">
    <vt:lpwstr> </vt:lpwstr>
  </property>
  <property fmtid="{D5CDD505-2E9C-101B-9397-08002B2CF9AE}" pid="26" name="DISC_Tutor">
    <vt:lpwstr> </vt:lpwstr>
  </property>
  <property fmtid="{D5CDD505-2E9C-101B-9397-08002B2CF9AE}" pid="27" name="DISC_TutorMail">
    <vt:lpwstr> </vt:lpwstr>
  </property>
  <property fmtid="{D5CDD505-2E9C-101B-9397-08002B2CF9AE}" pid="28" name="DISC_Consignee">
    <vt:lpwstr> </vt:lpwstr>
  </property>
</Properties>
</file>